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ozhlas.cz/hlas/srostloprsti/_zprava/42225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117180" cy="1470025"/>
          </a:xfrm>
        </p:spPr>
        <p:txBody>
          <a:bodyPr/>
          <a:lstStyle/>
          <a:p>
            <a:pPr marL="182563" algn="ctr"/>
            <a:r>
              <a:rPr lang="cs-CZ" sz="6600" dirty="0" smtClean="0"/>
              <a:t>Ekosystém </a:t>
            </a:r>
            <a:br>
              <a:rPr lang="cs-CZ" sz="6600" dirty="0" smtClean="0"/>
            </a:br>
            <a:r>
              <a:rPr lang="cs-CZ" sz="6600" dirty="0" smtClean="0"/>
              <a:t>POTOK A ŘEKA</a:t>
            </a:r>
          </a:p>
        </p:txBody>
      </p:sp>
    </p:spTree>
    <p:extLst>
      <p:ext uri="{BB962C8B-B14F-4D97-AF65-F5344CB8AC3E}">
        <p14:creationId xmlns:p14="http://schemas.microsoft.com/office/powerpoint/2010/main" val="38941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ROSTLINY</a:t>
            </a:r>
            <a:r>
              <a:rPr lang="cs-CZ" dirty="0" smtClean="0"/>
              <a:t> potoků a řek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92896"/>
            <a:ext cx="7955043" cy="4051437"/>
          </a:xfrm>
        </p:spPr>
        <p:txBody>
          <a:bodyPr>
            <a:noAutofit/>
          </a:bodyPr>
          <a:lstStyle/>
          <a:p>
            <a:r>
              <a:rPr lang="cs-CZ" sz="2800" dirty="0" smtClean="0"/>
              <a:t>K vodním tokům řadíme potoky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a řeky.</a:t>
            </a:r>
          </a:p>
          <a:p>
            <a:r>
              <a:rPr lang="cs-CZ" sz="2800" dirty="0" smtClean="0"/>
              <a:t>Roste zde břehový porost, který zpevňuje břehy a poskytuje úkryt pro řadu živočichů.</a:t>
            </a:r>
          </a:p>
          <a:p>
            <a:r>
              <a:rPr lang="cs-CZ" sz="2800" dirty="0" smtClean="0"/>
              <a:t>Rostou zde obdobné rostliny jako na březích rybníků (např. vrba bílá) </a:t>
            </a:r>
          </a:p>
          <a:p>
            <a:r>
              <a:rPr lang="cs-CZ" sz="2800" dirty="0" smtClean="0"/>
              <a:t>Z bylin zde můžeme nalézt pomněnku bahenní.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6664"/>
            <a:ext cx="2266722" cy="3710623"/>
          </a:xfrm>
          <a:prstGeom prst="rect">
            <a:avLst/>
          </a:prstGeom>
        </p:spPr>
      </p:pic>
      <p:sp>
        <p:nvSpPr>
          <p:cNvPr id="5" name="Ovál 4">
            <a:hlinkClick r:id="rId3" action="ppaction://hlinksldjump"/>
          </p:cNvPr>
          <p:cNvSpPr/>
          <p:nvPr/>
        </p:nvSpPr>
        <p:spPr>
          <a:xfrm>
            <a:off x="8623701" y="6309320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7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05064"/>
            <a:ext cx="3492215" cy="2677714"/>
          </a:xfrm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RYBY </a:t>
            </a:r>
            <a:r>
              <a:rPr lang="cs-CZ" sz="3600" dirty="0" smtClean="0"/>
              <a:t>v</a:t>
            </a:r>
            <a:r>
              <a:rPr lang="cs-CZ" dirty="0" smtClean="0"/>
              <a:t> potocích a řekách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/>
              <a:t>OKOUN ŘÍČNÍ</a:t>
            </a:r>
            <a:endParaRPr lang="cs-CZ" sz="3600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2000" y="1700807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/>
              <a:t>PSTRUH POTOČNÍ</a:t>
            </a:r>
            <a:endParaRPr lang="cs-CZ" sz="3600" u="sng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2358238"/>
            <a:ext cx="4320480" cy="1819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S kaprem obecným je nejčastější rybou našich vod.</a:t>
            </a:r>
          </a:p>
          <a:p>
            <a:r>
              <a:rPr lang="cs-CZ" sz="2400" dirty="0" smtClean="0"/>
              <a:t>Je masožravý (hmyz, ryby).</a:t>
            </a: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508104" y="2376047"/>
            <a:ext cx="3024336" cy="3501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Žije v podhorských potocích a říčkách.</a:t>
            </a:r>
          </a:p>
          <a:p>
            <a:r>
              <a:rPr lang="cs-CZ" sz="2400" dirty="0" smtClean="0"/>
              <a:t>Je masožravý (hmyz, larvy, ryby).</a:t>
            </a:r>
            <a:endParaRPr lang="cs-CZ" sz="2400" dirty="0"/>
          </a:p>
        </p:txBody>
      </p:sp>
      <p:sp>
        <p:nvSpPr>
          <p:cNvPr id="9" name="Ovál 8">
            <a:hlinkClick r:id="rId3" action="ppaction://hlinksldjump"/>
          </p:cNvPr>
          <p:cNvSpPr/>
          <p:nvPr/>
        </p:nvSpPr>
        <p:spPr>
          <a:xfrm>
            <a:off x="8623701" y="6309320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cs-CZ" dirty="0" smtClean="0"/>
              <a:t>PTÁCI v blízkosti řek a potoků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342859"/>
            <a:ext cx="8784976" cy="3149878"/>
          </a:xfrm>
        </p:spPr>
        <p:txBody>
          <a:bodyPr>
            <a:noAutofit/>
          </a:bodyPr>
          <a:lstStyle/>
          <a:p>
            <a:r>
              <a:rPr lang="cs-CZ" sz="2800" dirty="0" smtClean="0"/>
              <a:t>Hnízdní noru si vyhrabává v hlinitých březích.</a:t>
            </a:r>
          </a:p>
          <a:p>
            <a:r>
              <a:rPr lang="cs-CZ" sz="2800" dirty="0" smtClean="0"/>
              <a:t>Vysedává na větvích nad hladinou řek.</a:t>
            </a:r>
          </a:p>
          <a:p>
            <a:r>
              <a:rPr lang="cs-CZ" sz="2800" dirty="0"/>
              <a:t>Loví drobné ryby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Za kořistí se střemhlav potápí.</a:t>
            </a:r>
          </a:p>
          <a:p>
            <a:r>
              <a:rPr lang="cs-CZ" sz="2800" dirty="0" smtClean="0"/>
              <a:t>Je to chráněný druh a je stálý.</a:t>
            </a:r>
          </a:p>
          <a:p>
            <a:r>
              <a:rPr lang="cs-CZ" sz="2800" dirty="0" smtClean="0"/>
              <a:t>Zde se na něj můžeš podívat: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4127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/>
              <a:t>LEDŇÁČEK ŘÍČNÍ</a:t>
            </a:r>
            <a:endParaRPr lang="cs-CZ" sz="3600" u="sng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6228184" y="5445224"/>
            <a:ext cx="1223984" cy="3600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862" y="5492737"/>
            <a:ext cx="936104" cy="91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ál 6">
            <a:hlinkClick r:id="rId5" action="ppaction://hlinksldjump"/>
          </p:cNvPr>
          <p:cNvSpPr/>
          <p:nvPr/>
        </p:nvSpPr>
        <p:spPr>
          <a:xfrm>
            <a:off x="8623701" y="6309320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5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r>
              <a:rPr lang="cs-CZ" dirty="0" smtClean="0"/>
              <a:t>SAVCI v potocích, řekách a 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132856"/>
            <a:ext cx="8766401" cy="4176464"/>
          </a:xfrm>
        </p:spPr>
        <p:txBody>
          <a:bodyPr>
            <a:no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/>
              <a:t>Je to chráněný druh.</a:t>
            </a:r>
          </a:p>
          <a:p>
            <a:pPr algn="just"/>
            <a:r>
              <a:rPr lang="cs-CZ" sz="2800" dirty="0" smtClean="0"/>
              <a:t>Vyhrabává si podzemní nory.</a:t>
            </a:r>
          </a:p>
          <a:p>
            <a:pPr algn="just"/>
            <a:r>
              <a:rPr lang="cs-CZ" sz="2800" dirty="0" smtClean="0"/>
              <a:t>Na zadních nohou má plovací blány, široký ocas používá ve vodě jako kormidlo.</a:t>
            </a:r>
          </a:p>
          <a:p>
            <a:pPr algn="just"/>
            <a:r>
              <a:rPr lang="cs-CZ" sz="2800" dirty="0" smtClean="0"/>
              <a:t>Samci nahlodávají stromy a staví z nich hráze.</a:t>
            </a:r>
          </a:p>
          <a:p>
            <a:pPr algn="just"/>
            <a:r>
              <a:rPr lang="cs-CZ" sz="2800" dirty="0" smtClean="0"/>
              <a:t>Je to býložravec (rákos, kůra, listí, polní plodiny).</a:t>
            </a:r>
          </a:p>
        </p:txBody>
      </p:sp>
      <p:pic>
        <p:nvPicPr>
          <p:cNvPr id="2050" name="Picture 2" descr="C:\Users\ucitel\AppData\Local\Microsoft\Windows\Temporary Internet Files\Content.IE5\J2JL882K\MC90040608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16826"/>
            <a:ext cx="3536744" cy="16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55576" y="119675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/>
              <a:t>BOBR EVROPSKÝ</a:t>
            </a:r>
            <a:endParaRPr lang="cs-CZ" sz="3600" b="1" u="sng" dirty="0"/>
          </a:p>
        </p:txBody>
      </p:sp>
      <p:sp>
        <p:nvSpPr>
          <p:cNvPr id="7" name="Ovál 6">
            <a:hlinkClick r:id="rId3" action="ppaction://hlinksldjump"/>
          </p:cNvPr>
          <p:cNvSpPr/>
          <p:nvPr/>
        </p:nvSpPr>
        <p:spPr>
          <a:xfrm>
            <a:off x="8623701" y="6309320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3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r>
              <a:rPr lang="cs-CZ" dirty="0" smtClean="0"/>
              <a:t>SAVCI v potocích, řekách a 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927" y="2780928"/>
            <a:ext cx="8686041" cy="3850591"/>
          </a:xfrm>
        </p:spPr>
        <p:txBody>
          <a:bodyPr>
            <a:noAutofit/>
          </a:bodyPr>
          <a:lstStyle/>
          <a:p>
            <a:r>
              <a:rPr lang="cs-CZ" sz="3200" dirty="0" smtClean="0"/>
              <a:t>Žije v tekoucích i stojacích vodách.</a:t>
            </a:r>
          </a:p>
          <a:p>
            <a:r>
              <a:rPr lang="cs-CZ" sz="3200" dirty="0" smtClean="0"/>
              <a:t>Živí se rybami, za kterými se potápí.</a:t>
            </a:r>
          </a:p>
          <a:p>
            <a:r>
              <a:rPr lang="cs-CZ" sz="3200" dirty="0" smtClean="0"/>
              <a:t>Na nohách má plovací blány.</a:t>
            </a:r>
          </a:p>
        </p:txBody>
      </p:sp>
      <p:pic>
        <p:nvPicPr>
          <p:cNvPr id="2051" name="Picture 3" descr="C:\Users\ucitel\AppData\Local\Microsoft\Windows\Temporary Internet Files\Content.IE5\G0IKDUNK\MC900337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960" y="1136622"/>
            <a:ext cx="335429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39552" y="1642419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/>
              <a:t>VYDRA ŘÍČNÍ</a:t>
            </a:r>
            <a:endParaRPr lang="cs-CZ" sz="3600" b="1" u="sng" dirty="0"/>
          </a:p>
        </p:txBody>
      </p:sp>
      <p:sp>
        <p:nvSpPr>
          <p:cNvPr id="6" name="Ovál 5">
            <a:hlinkClick r:id="rId3" action="ppaction://hlinksldjump"/>
          </p:cNvPr>
          <p:cNvSpPr/>
          <p:nvPr/>
        </p:nvSpPr>
        <p:spPr>
          <a:xfrm>
            <a:off x="8623701" y="6309320"/>
            <a:ext cx="432048" cy="4320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8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25113" cy="924475"/>
          </a:xfrm>
        </p:spPr>
        <p:txBody>
          <a:bodyPr/>
          <a:lstStyle/>
          <a:p>
            <a:r>
              <a:rPr lang="cs-CZ" dirty="0" smtClean="0"/>
              <a:t>Dokážeš odpovědět?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1/ Co řadíme k vodním tokům?</a:t>
            </a:r>
          </a:p>
          <a:p>
            <a:r>
              <a:rPr lang="cs-CZ" sz="2800" dirty="0" smtClean="0"/>
              <a:t>2/ Jmenuj alespoň jednu rostlinu z břehového porostu.</a:t>
            </a:r>
          </a:p>
          <a:p>
            <a:r>
              <a:rPr lang="cs-CZ" sz="2800" dirty="0" smtClean="0"/>
              <a:t>3/ Jmenuj alespoň jednu rybu, kterou můžeš vidět v řece nebo potoku.</a:t>
            </a:r>
          </a:p>
          <a:p>
            <a:r>
              <a:rPr lang="cs-CZ" sz="2800" dirty="0" smtClean="0"/>
              <a:t>4/ Který pták se vrhá střemhlav za </a:t>
            </a:r>
            <a:r>
              <a:rPr lang="cs-CZ" sz="2800" dirty="0"/>
              <a:t>k</a:t>
            </a:r>
            <a:r>
              <a:rPr lang="cs-CZ" sz="2800" dirty="0" smtClean="0"/>
              <a:t>ořistí a potápí se?</a:t>
            </a:r>
          </a:p>
          <a:p>
            <a:r>
              <a:rPr lang="cs-CZ" sz="2800" dirty="0" smtClean="0"/>
              <a:t>5/ Jmenuj některé savce žijící u potoků a řek.</a:t>
            </a:r>
          </a:p>
          <a:p>
            <a:endParaRPr lang="cs-CZ" dirty="0"/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6448807" y="1771261"/>
            <a:ext cx="1008112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odpověď</a:t>
            </a:r>
            <a:endParaRPr lang="cs-CZ" sz="1200" dirty="0"/>
          </a:p>
        </p:txBody>
      </p:sp>
      <p:sp>
        <p:nvSpPr>
          <p:cNvPr id="5" name="Šipka doprava 4">
            <a:hlinkClick r:id="rId2" action="ppaction://hlinksldjump"/>
          </p:cNvPr>
          <p:cNvSpPr/>
          <p:nvPr/>
        </p:nvSpPr>
        <p:spPr>
          <a:xfrm>
            <a:off x="4499992" y="2780928"/>
            <a:ext cx="1008112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odpověď</a:t>
            </a:r>
            <a:endParaRPr lang="cs-CZ" sz="1200" dirty="0"/>
          </a:p>
        </p:txBody>
      </p:sp>
      <p:sp>
        <p:nvSpPr>
          <p:cNvPr id="6" name="Šipka doprava 5">
            <a:hlinkClick r:id="rId3" action="ppaction://hlinksldjump"/>
          </p:cNvPr>
          <p:cNvSpPr/>
          <p:nvPr/>
        </p:nvSpPr>
        <p:spPr>
          <a:xfrm>
            <a:off x="6732849" y="3789040"/>
            <a:ext cx="1008112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odpověď</a:t>
            </a:r>
            <a:endParaRPr lang="cs-CZ" sz="1200" dirty="0"/>
          </a:p>
        </p:txBody>
      </p:sp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2771800" y="4869160"/>
            <a:ext cx="1008112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odpověď</a:t>
            </a:r>
            <a:endParaRPr lang="cs-CZ" sz="1200" dirty="0"/>
          </a:p>
        </p:txBody>
      </p:sp>
      <p:sp>
        <p:nvSpPr>
          <p:cNvPr id="8" name="Šipka doprava 7">
            <a:hlinkClick r:id="rId5" action="ppaction://hlinksldjump"/>
          </p:cNvPr>
          <p:cNvSpPr/>
          <p:nvPr/>
        </p:nvSpPr>
        <p:spPr>
          <a:xfrm>
            <a:off x="1835696" y="5877272"/>
            <a:ext cx="1008112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odpověď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06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B9899"/>
                </a:solidFill>
              </a:rPr>
              <a:t>POUŽITÉ ZDROJE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z="2000" dirty="0" smtClean="0"/>
              <a:t>Ilustrace </a:t>
            </a:r>
            <a:r>
              <a:rPr lang="cs-CZ" sz="2000" dirty="0" smtClean="0">
                <a:hlinkClick r:id="rId2"/>
              </a:rPr>
              <a:t>www.office.microsoft.com</a:t>
            </a:r>
            <a:endParaRPr lang="cs-CZ" sz="2000" dirty="0" smtClean="0"/>
          </a:p>
          <a:p>
            <a:pPr lvl="1"/>
            <a:r>
              <a:rPr lang="cs-CZ" sz="1500" dirty="0" smtClean="0"/>
              <a:t>Bobr, vydra</a:t>
            </a:r>
          </a:p>
          <a:p>
            <a:r>
              <a:rPr lang="cs-CZ" sz="2000" dirty="0" smtClean="0"/>
              <a:t>Obrázky jsou použité ze zakoupeného CD PRVOUKA, rok.v.2011, </a:t>
            </a:r>
            <a:r>
              <a:rPr lang="cs-CZ" sz="2000" dirty="0" err="1" smtClean="0"/>
              <a:t>Mediadida</a:t>
            </a:r>
            <a:r>
              <a:rPr lang="cs-CZ" sz="2000" dirty="0" smtClean="0"/>
              <a:t> s.r.o. - společností je udělen písemný souhlas s využitím do projektu OPVK</a:t>
            </a:r>
          </a:p>
          <a:p>
            <a:pPr lvl="1"/>
            <a:r>
              <a:rPr lang="cs-CZ" sz="1500" dirty="0" smtClean="0"/>
              <a:t>Vrba, okoun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223230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326</Words>
  <Application>Microsoft Office PowerPoint</Application>
  <PresentationFormat>Předvádění na obrazovce (4:3)</PresentationFormat>
  <Paragraphs>51</Paragraphs>
  <Slides>8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Trebuchet MS</vt:lpstr>
      <vt:lpstr>Verdana</vt:lpstr>
      <vt:lpstr>Wingdings 2</vt:lpstr>
      <vt:lpstr>Summer</vt:lpstr>
      <vt:lpstr>Ekosystém  POTOK A ŘEKA</vt:lpstr>
      <vt:lpstr>ROSTLINY potoků a řek</vt:lpstr>
      <vt:lpstr>RYBY v potocích a řekách</vt:lpstr>
      <vt:lpstr>PTÁCI v blízkosti řek a potoků</vt:lpstr>
      <vt:lpstr>SAVCI v potocích, řekách a okolí</vt:lpstr>
      <vt:lpstr>SAVCI v potocích, řekách a okolí</vt:lpstr>
      <vt:lpstr>Dokážeš odpovědět?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Jája</dc:creator>
  <cp:lastModifiedBy>Dita Špačková</cp:lastModifiedBy>
  <cp:revision>24</cp:revision>
  <dcterms:created xsi:type="dcterms:W3CDTF">2013-04-17T18:45:59Z</dcterms:created>
  <dcterms:modified xsi:type="dcterms:W3CDTF">2020-04-27T06:52:39Z</dcterms:modified>
</cp:coreProperties>
</file>